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3"/>
  </p:notesMasterIdLst>
  <p:sldIdLst>
    <p:sldId id="506" r:id="rId2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АА" initials="БАА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C64"/>
    <a:srgbClr val="2D7BC1"/>
    <a:srgbClr val="FFFFFF"/>
    <a:srgbClr val="909090"/>
    <a:srgbClr val="5A5656"/>
    <a:srgbClr val="FFC305"/>
    <a:srgbClr val="DE6614"/>
    <a:srgbClr val="CC6600"/>
    <a:srgbClr val="E8EEF8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172" autoAdjust="0"/>
  </p:normalViewPr>
  <p:slideViewPr>
    <p:cSldViewPr snapToGrid="0">
      <p:cViewPr>
        <p:scale>
          <a:sx n="90" d="100"/>
          <a:sy n="90" d="100"/>
        </p:scale>
        <p:origin x="-804" y="-300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6"/>
            <a:ext cx="2945659" cy="495427"/>
          </a:xfrm>
          <a:prstGeom prst="rect">
            <a:avLst/>
          </a:prstGeom>
        </p:spPr>
        <p:txBody>
          <a:bodyPr vert="horz" lIns="91226" tIns="45614" rIns="91226" bIns="456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0" y="6"/>
            <a:ext cx="2945659" cy="495427"/>
          </a:xfrm>
          <a:prstGeom prst="rect">
            <a:avLst/>
          </a:prstGeom>
        </p:spPr>
        <p:txBody>
          <a:bodyPr vert="horz" lIns="91226" tIns="45614" rIns="91226" bIns="45614" rtlCol="0"/>
          <a:lstStyle>
            <a:lvl1pPr algn="r">
              <a:defRPr sz="1200"/>
            </a:lvl1pPr>
          </a:lstStyle>
          <a:p>
            <a:fld id="{60945FA3-547D-4F4D-8A54-1B6E6D1355E4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26" tIns="45614" rIns="91226" bIns="456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5"/>
            <a:ext cx="5438140" cy="3887987"/>
          </a:xfrm>
          <a:prstGeom prst="rect">
            <a:avLst/>
          </a:prstGeom>
        </p:spPr>
        <p:txBody>
          <a:bodyPr vert="horz" lIns="91226" tIns="45614" rIns="91226" bIns="4561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6" y="9378826"/>
            <a:ext cx="2945659" cy="495426"/>
          </a:xfrm>
          <a:prstGeom prst="rect">
            <a:avLst/>
          </a:prstGeom>
        </p:spPr>
        <p:txBody>
          <a:bodyPr vert="horz" lIns="91226" tIns="45614" rIns="91226" bIns="456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0" y="9378826"/>
            <a:ext cx="2945659" cy="495426"/>
          </a:xfrm>
          <a:prstGeom prst="rect">
            <a:avLst/>
          </a:prstGeom>
        </p:spPr>
        <p:txBody>
          <a:bodyPr vert="horz" lIns="91226" tIns="45614" rIns="91226" bIns="45614" rtlCol="0" anchor="b"/>
          <a:lstStyle>
            <a:lvl1pPr algn="r">
              <a:defRPr sz="1200"/>
            </a:lvl1pPr>
          </a:lstStyle>
          <a:p>
            <a:fld id="{23BCDE91-7608-4489-95D8-70AF8DCC31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76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3825" y="735013"/>
            <a:ext cx="6550025" cy="36845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55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681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442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31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372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800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70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49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286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8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66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724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11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57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666749" y="87291"/>
            <a:ext cx="10001249" cy="10516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Улучшение жилищных 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условий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коренных 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малочисленных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народов Севера 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Югре</a:t>
            </a:r>
            <a:endParaRPr lang="ru-RU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666750" y="11580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4393869" y="1364934"/>
            <a:ext cx="3278256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66751" y="1685728"/>
            <a:ext cx="3373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2021 год	</a:t>
            </a:r>
            <a:endParaRPr lang="ru-RU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549" y="4758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666748" y="5083989"/>
            <a:ext cx="10742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В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сего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с начала реализации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мероприятия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предоставлено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4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882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субсидии на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11,96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млрд.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рублей</a:t>
            </a:r>
            <a:endParaRPr lang="ru-RU" dirty="0">
              <a:solidFill>
                <a:srgbClr val="203864"/>
              </a:solidFill>
              <a:latin typeface="Franklin Gothic Medium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95999" y="1685438"/>
            <a:ext cx="3927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на 1 ноября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2023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года</a:t>
            </a:r>
            <a:endParaRPr lang="ru-RU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931888" y="2061195"/>
            <a:ext cx="3500898" cy="2721369"/>
            <a:chOff x="7495661" y="2061195"/>
            <a:chExt cx="3937125" cy="2721369"/>
          </a:xfrm>
        </p:grpSpPr>
        <p:grpSp>
          <p:nvGrpSpPr>
            <p:cNvPr id="60" name="Группа 59"/>
            <p:cNvGrpSpPr/>
            <p:nvPr/>
          </p:nvGrpSpPr>
          <p:grpSpPr>
            <a:xfrm>
              <a:off x="7495661" y="2061195"/>
              <a:ext cx="3927600" cy="2721369"/>
              <a:chOff x="398669" y="4650162"/>
              <a:chExt cx="3927600" cy="2721369"/>
            </a:xfrm>
          </p:grpSpPr>
          <p:sp>
            <p:nvSpPr>
              <p:cNvPr id="62" name="Скругленный прямоугольник 61"/>
              <p:cNvSpPr/>
              <p:nvPr/>
            </p:nvSpPr>
            <p:spPr>
              <a:xfrm>
                <a:off x="398669" y="4650162"/>
                <a:ext cx="3927600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398669" y="4682996"/>
                <a:ext cx="390358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600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семей улучшивших жилищные условия</a:t>
                </a:r>
              </a:p>
            </p:txBody>
          </p:sp>
          <p:sp>
            <p:nvSpPr>
              <p:cNvPr id="65" name="Прямоугольник 64"/>
              <p:cNvSpPr>
                <a:spLocks noChangeAspect="1"/>
              </p:cNvSpPr>
              <p:nvPr/>
            </p:nvSpPr>
            <p:spPr>
              <a:xfrm>
                <a:off x="398669" y="5170167"/>
                <a:ext cx="392760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107 семей</a:t>
                </a:r>
                <a:endParaRPr lang="ru-RU" sz="1600" dirty="0">
                  <a:solidFill>
                    <a:srgbClr val="00B050"/>
                  </a:solidFill>
                  <a:latin typeface="Franklin Gothic Medium" pitchFamily="34" charset="0"/>
                </a:endParaRPr>
              </a:p>
            </p:txBody>
          </p:sp>
        </p:grpSp>
        <p:sp>
          <p:nvSpPr>
            <p:cNvPr id="32" name="Прямоугольник 31"/>
            <p:cNvSpPr/>
            <p:nvPr/>
          </p:nvSpPr>
          <p:spPr>
            <a:xfrm>
              <a:off x="7505186" y="3437054"/>
              <a:ext cx="390358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600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Объем финансирования</a:t>
              </a:r>
              <a:endParaRPr lang="ru-RU" sz="1600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34" name="Прямоугольник 33"/>
            <p:cNvSpPr>
              <a:spLocks noChangeAspect="1"/>
            </p:cNvSpPr>
            <p:nvPr/>
          </p:nvSpPr>
          <p:spPr>
            <a:xfrm>
              <a:off x="7505186" y="3740400"/>
              <a:ext cx="39276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rgbClr val="00B050"/>
                  </a:solidFill>
                  <a:latin typeface="Franklin Gothic Medium" pitchFamily="34" charset="0"/>
                </a:rPr>
                <a:t>0,473 </a:t>
              </a:r>
              <a:r>
                <a:rPr lang="ru-RU" sz="1600" dirty="0">
                  <a:solidFill>
                    <a:srgbClr val="00B050"/>
                  </a:solidFill>
                  <a:latin typeface="Franklin Gothic Medium" pitchFamily="34" charset="0"/>
                </a:rPr>
                <a:t>млрд. рублей 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666748" y="2063170"/>
            <a:ext cx="3373624" cy="2721369"/>
            <a:chOff x="666748" y="2063170"/>
            <a:chExt cx="3927264" cy="2721369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666748" y="2063170"/>
              <a:ext cx="3927264" cy="2721369"/>
              <a:chOff x="313906" y="4650162"/>
              <a:chExt cx="3737802" cy="2721369"/>
            </a:xfrm>
          </p:grpSpPr>
          <p:sp>
            <p:nvSpPr>
              <p:cNvPr id="72" name="Скругленный прямоугольник 71"/>
              <p:cNvSpPr/>
              <p:nvPr/>
            </p:nvSpPr>
            <p:spPr>
              <a:xfrm>
                <a:off x="313907" y="4650162"/>
                <a:ext cx="3737801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313907" y="4682996"/>
                <a:ext cx="373780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600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</a:t>
                </a:r>
                <a:r>
                  <a:rPr lang="ru-RU" sz="1600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семей улучшивших жилищные условия</a:t>
                </a:r>
                <a:endParaRPr lang="ru-RU" sz="1600" dirty="0">
                  <a:solidFill>
                    <a:srgbClr val="002060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85" name="Прямоугольник 84"/>
              <p:cNvSpPr>
                <a:spLocks noChangeAspect="1"/>
              </p:cNvSpPr>
              <p:nvPr/>
            </p:nvSpPr>
            <p:spPr>
              <a:xfrm>
                <a:off x="313906" y="5166242"/>
                <a:ext cx="373780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395 </a:t>
                </a:r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семей</a:t>
                </a:r>
                <a:endParaRPr lang="ru-RU" sz="1600" dirty="0">
                  <a:solidFill>
                    <a:srgbClr val="00B050"/>
                  </a:solidFill>
                  <a:latin typeface="Franklin Gothic Medium" pitchFamily="34" charset="0"/>
                </a:endParaRPr>
              </a:p>
            </p:txBody>
          </p:sp>
        </p:grpSp>
        <p:sp>
          <p:nvSpPr>
            <p:cNvPr id="35" name="Прямоугольник 34"/>
            <p:cNvSpPr/>
            <p:nvPr/>
          </p:nvSpPr>
          <p:spPr>
            <a:xfrm>
              <a:off x="666749" y="3438000"/>
              <a:ext cx="392726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600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Объем финансирования</a:t>
              </a:r>
              <a:endParaRPr lang="ru-RU" sz="1600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36" name="Прямоугольник 35"/>
            <p:cNvSpPr>
              <a:spLocks noChangeAspect="1"/>
            </p:cNvSpPr>
            <p:nvPr/>
          </p:nvSpPr>
          <p:spPr>
            <a:xfrm>
              <a:off x="666748" y="3739425"/>
              <a:ext cx="392726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rgbClr val="00B050"/>
                  </a:solidFill>
                  <a:latin typeface="Franklin Gothic Medium" pitchFamily="34" charset="0"/>
                </a:rPr>
                <a:t>1,255 </a:t>
              </a:r>
              <a:r>
                <a:rPr lang="ru-RU" sz="1600" dirty="0">
                  <a:solidFill>
                    <a:srgbClr val="00B050"/>
                  </a:solidFill>
                  <a:latin typeface="Franklin Gothic Medium" pitchFamily="34" charset="0"/>
                </a:rPr>
                <a:t>млрд. рублей </a:t>
              </a:r>
            </a:p>
          </p:txBody>
        </p:sp>
      </p:grpSp>
      <p:sp>
        <p:nvSpPr>
          <p:cNvPr id="47" name="Номер слайда 1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B5ED1C7-A435-4640-814A-A3250BF80451}" type="slidenum">
              <a:rPr lang="ru-RU" sz="1200">
                <a:solidFill>
                  <a:schemeClr val="tx1">
                    <a:tint val="75000"/>
                  </a:schemeClr>
                </a:solidFill>
                <a:latin typeface="Franklin Gothic Medium" panose="020B0603020102020204" pitchFamily="34" charset="0"/>
              </a:rPr>
              <a:pPr algn="r"/>
              <a:t>1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4393869" y="2094030"/>
            <a:ext cx="3278256" cy="2690509"/>
            <a:chOff x="666748" y="2063170"/>
            <a:chExt cx="3927264" cy="2721369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666748" y="2063170"/>
              <a:ext cx="3927264" cy="2721369"/>
              <a:chOff x="313906" y="4650162"/>
              <a:chExt cx="3737802" cy="2721369"/>
            </a:xfrm>
          </p:grpSpPr>
          <p:sp>
            <p:nvSpPr>
              <p:cNvPr id="37" name="Скругленный прямоугольник 36"/>
              <p:cNvSpPr/>
              <p:nvPr/>
            </p:nvSpPr>
            <p:spPr>
              <a:xfrm>
                <a:off x="313907" y="4650162"/>
                <a:ext cx="3737801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313907" y="4682996"/>
                <a:ext cx="373780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600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</a:t>
                </a:r>
                <a:r>
                  <a:rPr lang="ru-RU" sz="1600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семей улучшивших жилищные условия</a:t>
                </a:r>
                <a:endParaRPr lang="ru-RU" sz="1600" dirty="0">
                  <a:solidFill>
                    <a:srgbClr val="002060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41" name="Прямоугольник 40"/>
              <p:cNvSpPr>
                <a:spLocks noChangeAspect="1"/>
              </p:cNvSpPr>
              <p:nvPr/>
            </p:nvSpPr>
            <p:spPr>
              <a:xfrm>
                <a:off x="313906" y="5166242"/>
                <a:ext cx="3737802" cy="32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445 </a:t>
                </a:r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семей</a:t>
                </a:r>
                <a:endParaRPr lang="ru-RU" sz="1600" dirty="0">
                  <a:solidFill>
                    <a:srgbClr val="00B050"/>
                  </a:solidFill>
                  <a:latin typeface="Franklin Gothic Medium" pitchFamily="34" charset="0"/>
                </a:endParaRPr>
              </a:p>
            </p:txBody>
          </p:sp>
        </p:grpSp>
        <p:sp>
          <p:nvSpPr>
            <p:cNvPr id="29" name="Прямоугольник 28"/>
            <p:cNvSpPr/>
            <p:nvPr/>
          </p:nvSpPr>
          <p:spPr>
            <a:xfrm>
              <a:off x="666749" y="3438000"/>
              <a:ext cx="392726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600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Объем финансирования</a:t>
              </a:r>
              <a:endParaRPr lang="ru-RU" sz="1600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30" name="Прямоугольник 29"/>
            <p:cNvSpPr>
              <a:spLocks noChangeAspect="1"/>
            </p:cNvSpPr>
            <p:nvPr/>
          </p:nvSpPr>
          <p:spPr>
            <a:xfrm>
              <a:off x="666748" y="3739425"/>
              <a:ext cx="3927264" cy="32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rgbClr val="00B050"/>
                  </a:solidFill>
                  <a:latin typeface="Franklin Gothic Medium" pitchFamily="34" charset="0"/>
                </a:rPr>
                <a:t>1,676 </a:t>
              </a:r>
              <a:r>
                <a:rPr lang="ru-RU" sz="1600" dirty="0">
                  <a:solidFill>
                    <a:srgbClr val="00B050"/>
                  </a:solidFill>
                  <a:latin typeface="Franklin Gothic Medium" pitchFamily="34" charset="0"/>
                </a:rPr>
                <a:t>млрд. рублей 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393869" y="1758998"/>
            <a:ext cx="3373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2022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год	</a:t>
            </a:r>
            <a:endParaRPr lang="ru-RU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35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16454</TotalTime>
  <Words>75</Words>
  <Application>Microsoft Office PowerPoint</Application>
  <PresentationFormat>Произвольный</PresentationFormat>
  <Paragraphs>20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11_Office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проект «Жилье»</dc:title>
  <dc:creator>Бобарыкин Дмитрий Николаевич</dc:creator>
  <cp:lastModifiedBy>Слинкина Лариса Петровна</cp:lastModifiedBy>
  <cp:revision>770</cp:revision>
  <cp:lastPrinted>2022-11-21T12:55:56Z</cp:lastPrinted>
  <dcterms:created xsi:type="dcterms:W3CDTF">2019-11-06T04:54:21Z</dcterms:created>
  <dcterms:modified xsi:type="dcterms:W3CDTF">2023-11-27T05:33:49Z</dcterms:modified>
</cp:coreProperties>
</file>